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77" r:id="rId4"/>
    <p:sldId id="279" r:id="rId5"/>
    <p:sldId id="260" r:id="rId6"/>
    <p:sldId id="280" r:id="rId7"/>
    <p:sldId id="281" r:id="rId8"/>
    <p:sldId id="282" r:id="rId9"/>
    <p:sldId id="283" r:id="rId10"/>
    <p:sldId id="284" r:id="rId11"/>
    <p:sldId id="285" r:id="rId12"/>
    <p:sldId id="261" r:id="rId13"/>
    <p:sldId id="262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6" r:id="rId26"/>
    <p:sldId id="25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FE17B-32FE-30E9-1690-4E2F59B0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79080-C0D8-CB3E-F482-32A8C77E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702700-68E9-BAB0-C856-5E522D94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1" y="615973"/>
            <a:ext cx="6145588" cy="47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FE301-7F1C-109B-48DC-730BFEDF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344F08-73F6-A7C3-4139-99B8DC0F68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81" y="139678"/>
            <a:ext cx="11479619" cy="1102878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Chapter 1 summary: Introduction</a:t>
            </a:r>
            <a:br>
              <a:rPr lang="en-GB" sz="3600" i="1" dirty="0"/>
            </a:br>
            <a:r>
              <a:rPr lang="en-GB" sz="2400" i="1" dirty="0"/>
              <a:t>Ruth Dowson &amp; Bernadette Albert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47C75-C35C-5521-5AED-0D277CB7280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50335" y="1073888"/>
            <a:ext cx="10409274" cy="542260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Introduction to the book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I</a:t>
            </a:r>
            <a:r>
              <a:rPr lang="en-GB" b="0" i="0" dirty="0">
                <a:solidFill>
                  <a:srgbClr val="1A1919"/>
                </a:solidFill>
                <a:effectLst/>
              </a:rPr>
              <a:t>ntroduces the Cultural Risk Assessment, an innovative element of the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events process, to support the development of more inclusive events and event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spaces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Contextualises cultural risk within traditional health and safety risk assessments</a:t>
            </a:r>
            <a:endParaRPr lang="en-GB" b="0" i="0" dirty="0">
              <a:solidFill>
                <a:srgbClr val="1A1919"/>
              </a:solidFill>
              <a:effectLst/>
            </a:endParaRPr>
          </a:p>
          <a:p>
            <a:pPr lvl="1"/>
            <a:r>
              <a:rPr lang="en-GB" dirty="0">
                <a:solidFill>
                  <a:srgbClr val="1A1919"/>
                </a:solidFill>
              </a:rPr>
              <a:t>Based on professional practical events experience, teaching and research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0" indent="0">
              <a:buNone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Structure and contents of the book</a:t>
            </a:r>
          </a:p>
          <a:p>
            <a:pPr lvl="1"/>
            <a:r>
              <a:rPr lang="en-GB" b="0" i="0" dirty="0">
                <a:solidFill>
                  <a:srgbClr val="1A1919"/>
                </a:solidFill>
                <a:effectLst/>
              </a:rPr>
              <a:t>Part A develops the academic basis of the core concepts involved in developing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the concept of cultural risk.</a:t>
            </a:r>
            <a:endParaRPr lang="en-GB" b="0" i="0" dirty="0">
              <a:solidFill>
                <a:srgbClr val="1A1919"/>
              </a:solidFill>
            </a:endParaRPr>
          </a:p>
          <a:p>
            <a:pPr lvl="1"/>
            <a:r>
              <a:rPr lang="en-GB" dirty="0">
                <a:solidFill>
                  <a:srgbClr val="1A1919"/>
                </a:solidFill>
                <a:effectLst/>
              </a:rPr>
              <a:t>Part B</a:t>
            </a:r>
            <a:r>
              <a:rPr lang="en-GB" b="0" i="0" dirty="0">
                <a:solidFill>
                  <a:srgbClr val="1A1919"/>
                </a:solidFill>
                <a:effectLst/>
              </a:rPr>
              <a:t> discusses the practicalities of cultural risk, offering examples and suggestions for gaining expertise in this vital area.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Part C offers international case studies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lvl="1"/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2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6A264A-2CA0-257D-4D63-6C47F65DC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004"/>
          </a:xfrm>
        </p:spPr>
        <p:txBody>
          <a:bodyPr/>
          <a:lstStyle/>
          <a:p>
            <a:r>
              <a:rPr lang="en-GB" dirty="0"/>
              <a:t>Rationale for the book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67647-2D02-890F-EA37-DFA4A730B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06130"/>
            <a:ext cx="10400617" cy="4351338"/>
          </a:xfrm>
        </p:spPr>
        <p:txBody>
          <a:bodyPr/>
          <a:lstStyle/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The Cultural Risk Assessment is an innovative element of the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events process that supports the development of more inclusive events and event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spaces. 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Most practitioners who have run an event or venue will have experienced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issues with considering and meeting the cultural needs of event participants (including staff). 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People from diverse backgrounds and intersections will have experienced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the impact of events and venues not being able or prepared to meet their diverse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needs, and not understanding the diversity within those diverse groups. 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95A7AA-087B-110F-7DA3-74DEDD2E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95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36236-C15A-57F2-F74E-E5851E84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1972"/>
          </a:xfrm>
        </p:spPr>
        <p:txBody>
          <a:bodyPr/>
          <a:lstStyle/>
          <a:p>
            <a:r>
              <a:rPr lang="en-GB" dirty="0"/>
              <a:t>Origins of the cultural risk 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5C6C-EECD-E8B1-A53E-E593F84C3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6694" y="1270000"/>
            <a:ext cx="10515599" cy="4797716"/>
          </a:xfrm>
        </p:spPr>
        <p:txBody>
          <a:bodyPr/>
          <a:lstStyle/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 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The cultural risk assessment was developed through academic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teaching and research alongside practical professional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events management experience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F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ocused on inclusivity and accessibility within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the events industry, events and venues, 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with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roots in events education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Achieving inclusive accessibility goes beyond bringing individuals of diverse backgrounds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into the event space. It requires assessment to identify impacts of failing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to create culturally sensitive or culturally aware spaces for events that are then able to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meet ethical, moral and legal obligations for equality, equity, diversity and inclusion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776F2-B4B4-2B20-3D4C-7B54DF868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064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331F-CC46-4113-329D-D45FA0221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Based on empirical research that…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E80E-FF86-2C6E-E479-0C0A96451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10515599" cy="4351338"/>
          </a:xfrm>
        </p:spPr>
        <p:txBody>
          <a:bodyPr/>
          <a:lstStyle/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Explored lived experience, as diverse groups navigate their lives and spaces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Created awareness of implicit and unconscious bias, stereotypes and potential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prejudices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Provided tools and strategies to build cultural capital, catering to diverse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needs to facilitate inclusive events and spaces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Engineered inclusivity into physical and virtual event spaces.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8BB3F-CC8E-45D7-D9DA-142537A4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5966-7427-4868-6579-541DF505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52" y="136525"/>
            <a:ext cx="10515600" cy="781972"/>
          </a:xfrm>
        </p:spPr>
        <p:txBody>
          <a:bodyPr/>
          <a:lstStyle/>
          <a:p>
            <a:r>
              <a:rPr lang="en-GB" dirty="0"/>
              <a:t>Development from teaching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DC5F7-0FC4-5177-F9ED-21D61C1CC0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8953" y="918497"/>
            <a:ext cx="10624846" cy="5258466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Developed awareness t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hrough teaching and professional practice of the need for events management students and professionals to engage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with issues around equality, equity, diversity, and inclusion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Created course content within undergraduate Events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Management degree programme and supporting live event delivery across a wide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range of event types. 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Recognised that event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managers need to develop awareness of diversity, and to gain skills and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tools needed to embed inclusion in event planning and delivery.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E7082-9CBB-81E4-740C-667C647C8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027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2A1FB-C29F-AEF0-7A71-83CD1034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69"/>
          </a:xfrm>
        </p:spPr>
        <p:txBody>
          <a:bodyPr/>
          <a:lstStyle/>
          <a:p>
            <a:r>
              <a:rPr lang="en-GB" dirty="0"/>
              <a:t>Risk assessment – recap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501F-E5EE-92D7-A61F-7AFBEF2448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242688"/>
            <a:ext cx="10515599" cy="4724946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D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etailed risk assessment identify potential risks at events to enhance and protect the event and public safety. 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E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vent organiser responsible for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meeting obligations to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provide a safe event, putting the risk into context, carrying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out a risk assessment: identify potential risks and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decide what measures need to be put in place or what actions need to be taken to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reduce the risk.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 lvl="1"/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Look for the hazards, i.e., anything that can cause harm</a:t>
            </a:r>
          </a:p>
          <a:p>
            <a:pPr lvl="1"/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Decide who might be impacted/harmed, and how</a:t>
            </a:r>
          </a:p>
          <a:p>
            <a:pPr lvl="1"/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Evaluate the risks and decide what needs to be done first (if anything)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7E20C-6FA7-4CDC-00F0-B89EC3652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3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5746-0231-71D8-0268-4803831B8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600" y="365126"/>
            <a:ext cx="10515600" cy="754660"/>
          </a:xfrm>
        </p:spPr>
        <p:txBody>
          <a:bodyPr/>
          <a:lstStyle/>
          <a:p>
            <a:r>
              <a:rPr lang="en-GB" dirty="0"/>
              <a:t>Outcomes of CRA and CIERA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22EAB-818C-46C4-0284-535F775BC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2286" y="1127980"/>
            <a:ext cx="10515599" cy="5364894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F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ollows similar format to risk assessment, engaging evaluators in identifying, implementing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and actively planning for diverse needs. 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F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acilitates contingency planning, highlighting lack of cultural capital or competence to deliver events, relating to the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diverse groups present. 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CRA and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CIERA© implementation can enable spaces to cater for the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diverse nature of each audience, facilitating inclusive spaces to support navigation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of event spaces and enhancing engagement with event participants and staff from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diverse backgrounds, noting that there will always be cultural risks associated with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events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Structure of the book follows…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78492-B6C1-60D3-DDA9-ABC7CDCDA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51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393201"/>
            <a:ext cx="11224954" cy="1588053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Chapter 2 summary: Rationale, scope and background of cultural risk assessment and CIERA </a:t>
            </a:r>
            <a:br>
              <a:rPr lang="en-GB" dirty="0"/>
            </a:br>
            <a:r>
              <a:rPr lang="en-GB" sz="2400" i="1" dirty="0"/>
              <a:t>Ruth Dowson &amp; Bernadette Albert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71599" y="2126955"/>
            <a:ext cx="10037135" cy="3480022"/>
          </a:xfrm>
          <a:prstGeom prst="rect">
            <a:avLst/>
          </a:prstGeo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The story of developing cultural risk from teaching events through implementation across multiple projects and sectors.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Introduces key concepts of academic origins of cultural risk: culture,  developing cultural capital; space navigation; creating psychological safe spaces; diversity, inclusion, equity and equality; unconscious bias; venuefication; eventization of faith.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These definitions and the development from the cultural risk assessment into the Cultural Inclusivity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Equity Risk Assessment (CIERA©) form the foundation for the remaining chapters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ECBEB-F289-3FDD-4554-0A439895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93" y="490445"/>
            <a:ext cx="10653823" cy="1060562"/>
          </a:xfrm>
        </p:spPr>
        <p:txBody>
          <a:bodyPr/>
          <a:lstStyle/>
          <a:p>
            <a:r>
              <a:rPr lang="en-GB" sz="4000" dirty="0"/>
              <a:t>Chapter 3 summary: Cultural risk - EEDI and bias </a:t>
            </a:r>
            <a:br>
              <a:rPr lang="en-GB" sz="3600" i="1" dirty="0"/>
            </a:br>
            <a:r>
              <a:rPr lang="en-GB" sz="2400" i="1" dirty="0"/>
              <a:t>Bernadette Albert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97689-74D1-FB57-5BE1-720322C87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7172" y="1841032"/>
            <a:ext cx="9909544" cy="3368921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onsiders EEDI in contemporary cultural and professional settings, with a contextual explanation of EEDI from historical perspectives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Discusses: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 intersectionality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super-diversity, exploring their relevance to the events industry to create more inclusive spaces and events; theoretical backgrounds to diversity, equity, equality, and inclusion,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connecting them to cultural risk on a practical level; cultural risk as a lens for creating inclusion and representation; power dynamics and unconscious bias from its cognitive foundations; the impact of System 1 and System 2 brain on unconscious bias and stereotyping.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F9B79-162E-EFE2-6BD3-CF9BD46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02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15B-FAF5-088C-566C-BB464B5A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1133476"/>
          </a:xfrm>
        </p:spPr>
        <p:txBody>
          <a:bodyPr/>
          <a:lstStyle/>
          <a:p>
            <a:r>
              <a:rPr lang="en-GB" sz="3900" dirty="0"/>
              <a:t>Chapter 4 summary: The science of inclusion and inclusivity</a:t>
            </a:r>
            <a:r>
              <a:rPr lang="en-GB" sz="4000" dirty="0"/>
              <a:t> </a:t>
            </a:r>
            <a:r>
              <a:rPr lang="en-GB" sz="2400" i="1" dirty="0"/>
              <a:t>Bernadette Albert &amp; Ruth Dowson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60CC-A241-A3A5-1532-D1CB39D5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1" y="1270000"/>
            <a:ext cx="9909544" cy="481137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H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istorical and contemporary academic significance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inclusion, tracing the philosophical origins of inclusion to Plato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its resurgence in modern social policy to address inequalities and provide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equal opportunities for all. </a:t>
            </a:r>
          </a:p>
          <a:p>
            <a:r>
              <a:rPr lang="en-GB" sz="2400" dirty="0" err="1">
                <a:solidFill>
                  <a:srgbClr val="1A1919"/>
                </a:solidFill>
              </a:rPr>
              <a:t>E</a:t>
            </a:r>
            <a:r>
              <a:rPr lang="en-GB" sz="2400" b="0" i="0" dirty="0" err="1">
                <a:solidFill>
                  <a:srgbClr val="1A1919"/>
                </a:solidFill>
                <a:effectLst/>
              </a:rPr>
              <a:t>mphasizes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 the importance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creating environments in which diversity is valued, and individuals feel respected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supported.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T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heoretical frameworks: Social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Identity Theory, Critical Race Theory, Intersectionality, Human Capital Theory, Post Colonial Theory.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B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arriers to inclusivity: systemic, cultural and structural obstacles, the role of power dynamics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privilege in shaping inclusion.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N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eed for a nuanced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approach to inclusivity, considering the complexities of intersectionality </a:t>
            </a:r>
            <a:r>
              <a:rPr lang="en-GB" sz="2400" dirty="0">
                <a:solidFill>
                  <a:srgbClr val="1A1919"/>
                </a:solidFill>
              </a:rPr>
              <a:t>to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create inclusive environments that celebrate diversity.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9F5D-1188-C666-DBE6-0592CE8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58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54" y="171799"/>
            <a:ext cx="10224748" cy="1119428"/>
          </a:xfrm>
        </p:spPr>
        <p:txBody>
          <a:bodyPr/>
          <a:lstStyle/>
          <a:p>
            <a:r>
              <a:rPr lang="en-GB" sz="4000" dirty="0"/>
              <a:t>Chapter 5 summary: Culture</a:t>
            </a:r>
            <a:br>
              <a:rPr lang="en-GB" dirty="0"/>
            </a:br>
            <a:r>
              <a:rPr lang="en-GB" sz="2400" i="1" dirty="0"/>
              <a:t>Bernadette Albert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8" y="1172958"/>
            <a:ext cx="9601200" cy="4852339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Explores definitions of culture, its components and complexities, reviewing key theories from sociological and historical perspectives.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Discusses t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he criticality of cultural identity where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norms, values, beliefs support individuals navigating and becoming embedded</a:t>
            </a:r>
            <a:r>
              <a:rPr lang="en-GB" sz="2400" dirty="0">
                <a:solidFill>
                  <a:srgbClr val="1A1919"/>
                </a:solidFill>
              </a:rPr>
              <a:t> 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 the social structure, providing opportunities for social cohesion.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Considers the impacts of globalisation, cultural diffusion and acculturation on culture,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where cultures interact and blend, forming hybrids.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cknowledges </a:t>
            </a:r>
            <a:r>
              <a:rPr lang="en-GB" sz="2400" dirty="0">
                <a:solidFill>
                  <a:srgbClr val="1A1919"/>
                </a:solidFill>
              </a:rPr>
              <a:t>criticality of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cultural resilience in preserving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protecting cultural heritage amidst external pressures to adapt, change or be lost.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U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nderscores the enduring and evolving nature of culture in a connected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globalised world.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21" y="414670"/>
            <a:ext cx="9590568" cy="1063255"/>
          </a:xfrm>
        </p:spPr>
        <p:txBody>
          <a:bodyPr/>
          <a:lstStyle/>
          <a:p>
            <a:r>
              <a:rPr lang="en-GB" sz="4000" dirty="0"/>
              <a:t>Chapter 6 summary: Theories and frameworks </a:t>
            </a:r>
            <a:br>
              <a:rPr lang="en-GB" dirty="0"/>
            </a:br>
            <a:r>
              <a:rPr lang="en-GB" sz="2400" i="1" dirty="0"/>
              <a:t>Bernadette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0967" y="1967023"/>
            <a:ext cx="9675628" cy="416448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xamines key theoretical frameworks of culture,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developing an understanding of culture by addressing frequently utilised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frameworks like the cultural web and the cultural iceberg, transitioning to more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complex theories: Hofstede’s cultural dimension theories and Hall’s high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low context cultures.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Unpacks Bourdieu’s theory of cultural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capital and space navigation, as social positioning and knowledge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influence and shape cultural opportunities and interactions.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9" y="294665"/>
            <a:ext cx="11350376" cy="1090612"/>
          </a:xfrm>
        </p:spPr>
        <p:txBody>
          <a:bodyPr/>
          <a:lstStyle/>
          <a:p>
            <a:r>
              <a:rPr lang="en-GB" sz="4000" dirty="0"/>
              <a:t>Chapter 7 summary: Cultural Intelligence (CQ).</a:t>
            </a:r>
            <a:br>
              <a:rPr lang="en-GB" sz="2400" dirty="0"/>
            </a:br>
            <a:r>
              <a:rPr lang="en-GB" sz="2400" i="1" dirty="0"/>
              <a:t>Bernadette Albert &amp; Ruth Dowson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9071" y="1458077"/>
            <a:ext cx="9898912" cy="455995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Conceptualises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the various dimensions of Cultural </a:t>
            </a:r>
            <a:r>
              <a:rPr lang="en-GB" sz="2400" dirty="0">
                <a:solidFill>
                  <a:srgbClr val="1A1919"/>
                </a:solidFill>
              </a:rPr>
              <a:t>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ntelligence (CQ) and its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significance in the event industry, through its cognitive, behavioural, motivational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metacognitive aspects.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V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alues awareness and adaptability in forming new cultural cognitive schemata, supporting cultural agility.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Promotes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 the importance of event organisations and their leadership transitioning away from ‘traditional’ hard skills towards cultural intelligence as the new ‘hard skill’.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J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ustifies why CQ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 fundamental for event managers to excel in diverse globalised event environments and how its development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feeds into EEDI strategy and systemic transformation, with tools and models presenting the Cultural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Intelligence development framework.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309987"/>
            <a:ext cx="10641419" cy="1690688"/>
          </a:xfrm>
        </p:spPr>
        <p:txBody>
          <a:bodyPr/>
          <a:lstStyle/>
          <a:p>
            <a:r>
              <a:rPr lang="en-GB" sz="4000" dirty="0"/>
              <a:t>Chapter 8 summary: The Cultural Risk Assessment and the Cultural Inclusivity and Equity Risk Assessment </a:t>
            </a:r>
            <a:r>
              <a:rPr lang="en-GB" sz="2400" i="1" dirty="0"/>
              <a:t>Bernadette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2614" y="2139115"/>
            <a:ext cx="9526772" cy="3563554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Di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scusses the practicalities of cultural risk, offering examples and suggestions for gaining expertise.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Continues the story of developing the cultural risk assessment and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CIERA©.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Reflects </a:t>
            </a:r>
            <a:r>
              <a:rPr lang="en-GB" sz="2400" dirty="0">
                <a:solidFill>
                  <a:srgbClr val="1A1919"/>
                </a:solidFill>
              </a:rPr>
              <a:t>on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variations in culture and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need for cultural intelligence imperative to cater for variations in diverse contexts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xamines closely the details, structures and processes that comprise the CRA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CIERA©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2" y="136525"/>
            <a:ext cx="10324215" cy="1534098"/>
          </a:xfrm>
        </p:spPr>
        <p:txBody>
          <a:bodyPr/>
          <a:lstStyle/>
          <a:p>
            <a:r>
              <a:rPr lang="en-GB" sz="4000" dirty="0"/>
              <a:t>Chapter 9 summary: Activating theory – England and Wales Cricket Board </a:t>
            </a:r>
            <a:br>
              <a:rPr lang="en-GB" sz="4000" dirty="0"/>
            </a:br>
            <a:r>
              <a:rPr lang="en-GB" sz="2400" i="1" dirty="0"/>
              <a:t>Ruth Dowson &amp; Bernadette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2" y="1710531"/>
            <a:ext cx="9537405" cy="3722706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A 2022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research project for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England and Wales Cricket Board (ECB) to review cricket events and venues, assessing cultural risks and proposing mitigating actions.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pplied classroom theory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to professional practice visiting 4 English county cricket stadia, analysing them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as venues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imed to support cricket event organizers and venue managers in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creating inclusive environments to encourage greater diversity for sports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teams, other staff, volunteer teams, and attendees.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Recommended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consistent training and communication among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staff, and strategic leadership in EDI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59" y="358413"/>
            <a:ext cx="11089759" cy="2139037"/>
          </a:xfrm>
        </p:spPr>
        <p:txBody>
          <a:bodyPr/>
          <a:lstStyle/>
          <a:p>
            <a:r>
              <a:rPr lang="en-GB" sz="4000" dirty="0"/>
              <a:t>Chapter 10 summary: Managing organisational risk – Integrating cultural risk awareness into corporate governance. </a:t>
            </a:r>
            <a:br>
              <a:rPr lang="en-GB" sz="4000" dirty="0"/>
            </a:br>
            <a:r>
              <a:rPr lang="en-GB" sz="2000" i="1" dirty="0"/>
              <a:t>Rachel Lomax &amp; Dan Lomax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38FF-BD60-8205-5F36-0AF09D22C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9195" y="2497451"/>
            <a:ext cx="9473609" cy="3206751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onversation with the ex-Deputy Chair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the British Council and ex-Deputy Governor of the Bank of England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Considers better management of organisational risk by integrating awareness of cultural risk into the domain of corporate governance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onsiders the role and composition of boards of directors and wider corporate leadership in setting organisational purpose and mission.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O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utlines audit, risk and regulatory responsibilities, and summarises issues of cultural risk from a corporate governance perspective.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0143-4C21-37CA-34B7-1E37C711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8" y="92686"/>
            <a:ext cx="11617842" cy="1661687"/>
          </a:xfrm>
        </p:spPr>
        <p:txBody>
          <a:bodyPr/>
          <a:lstStyle/>
          <a:p>
            <a:r>
              <a:rPr lang="en-GB" sz="4000" dirty="0"/>
              <a:t>Chapter 11 summary: Comparing faith in cultural contexts – in sacred spaces and on the dancefloor. </a:t>
            </a:r>
            <a:br>
              <a:rPr lang="en-GB" dirty="0"/>
            </a:br>
            <a:r>
              <a:rPr lang="en-GB" sz="2400" i="1" dirty="0"/>
              <a:t>Gavin Mart, Ruth Dowson &amp; Dan Lomax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083E-6395-C662-C91A-99A1AF489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0335" y="1679942"/>
            <a:ext cx="10732418" cy="4359349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ompares aspects of faith in two different cultural contexts: in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sacred spaces and on the dancefloor.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dentifies theological foundations and cultural immersion explored by churches, connecting cultural risk to the process of eventization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faith.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Identifies elements of faith-based events activity that benefit from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incorporating analysis of cultural risk into strategic planning. 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D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iscusses safeguarding and limitations of leadership when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engaging in cultural activities, offering a new model of cultural engagement.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ompares secular events from the music industry and the dance floor, summarising the complications that arise from faith organisations adopting cultural practices of the secular world.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F538-CEE0-C5DD-F3D5-DE48DC52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44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B94A-CD39-3FEE-BF85-E2F842F10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9" y="18255"/>
            <a:ext cx="10916200" cy="1789280"/>
          </a:xfrm>
        </p:spPr>
        <p:txBody>
          <a:bodyPr/>
          <a:lstStyle/>
          <a:p>
            <a:r>
              <a:rPr lang="en-GB" sz="4000" dirty="0"/>
              <a:t>Chapter 12 summary: Activating theory – Action research with faith leaders for the British Ritual Innovation under COVID-19 project.                      </a:t>
            </a:r>
            <a:br>
              <a:rPr lang="en-GB" sz="4000" dirty="0"/>
            </a:br>
            <a:r>
              <a:rPr lang="en-GB" sz="2400" i="1" dirty="0"/>
              <a:t>Ruth Dowson &amp; Bernadette Albert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0751-648D-9BD7-2218-7AC3B6C5A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3" y="2166920"/>
            <a:ext cx="9856382" cy="3659724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xplores significant strides in creating inclusive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equitable spaces within faith-related contexts through the British Ritual Innovation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under Covid-19 (BRIC-19) project.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Delves into how British faith communities adapted their worship practices during the pandemic, emphasizing the necessity of equitable spaces for diverse groups. 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ddresses diverse needs of different communities to create welcoming and inclusive spaces where event creators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planners provide inclusive event spaces to meet ethical, moral, and legal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obligations for equality, diversity, and inclusion.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2F2E-8B6F-CBEC-9F63-638887C7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801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72" y="67468"/>
            <a:ext cx="10590028" cy="1559313"/>
          </a:xfrm>
        </p:spPr>
        <p:txBody>
          <a:bodyPr/>
          <a:lstStyle/>
          <a:p>
            <a:r>
              <a:rPr lang="en-GB" sz="4000" dirty="0"/>
              <a:t>Chapter 13 summary: Between the lines – </a:t>
            </a:r>
            <a:br>
              <a:rPr lang="en-GB" sz="4000" dirty="0"/>
            </a:br>
            <a:r>
              <a:rPr lang="en-GB" sz="4000" dirty="0"/>
              <a:t>Conversations in context – a dialogical exploration. </a:t>
            </a:r>
            <a:br>
              <a:rPr lang="en-GB" dirty="0"/>
            </a:br>
            <a:r>
              <a:rPr lang="en-GB" sz="2400" i="1" dirty="0"/>
              <a:t>Bernadette Albert &amp; Alister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7690" y="2151243"/>
            <a:ext cx="10026618" cy="3079975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A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dialogical chapter in which author Bernadette Albert is interviewed by Alister Albert (a renowned NBA analyst, basketball commentator, actor,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business process analyst).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D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iscussing cultural risk issues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the future of assessing and managing cultural risk, Bernadette considers some of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issues around application of the Cultural Risk Assessment.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A longer version of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interview is available as an online video resource.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CAC63-66A3-2229-05B9-BCFF6591E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0103" y="993587"/>
            <a:ext cx="7573297" cy="4928176"/>
          </a:xfrm>
        </p:spPr>
        <p:txBody>
          <a:bodyPr/>
          <a:lstStyle/>
          <a:p>
            <a:r>
              <a:rPr lang="en-GB" sz="2000" b="0" i="0" dirty="0">
                <a:solidFill>
                  <a:srgbClr val="1A1919"/>
                </a:solidFill>
                <a:effectLst/>
              </a:rPr>
              <a:t>Real life international case studies of cultural issues in events</a:t>
            </a:r>
            <a:r>
              <a:rPr lang="en-GB" sz="2000" dirty="0">
                <a:solidFill>
                  <a:srgbClr val="1A1919"/>
                </a:solidFill>
              </a:rPr>
              <a:t> 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contexts, contributed by academics and practitioners.</a:t>
            </a:r>
            <a:endParaRPr lang="en-GB" sz="2000" dirty="0">
              <a:solidFill>
                <a:srgbClr val="1A1919"/>
              </a:solidFill>
              <a:effectLst/>
            </a:endParaRPr>
          </a:p>
          <a:p>
            <a:r>
              <a:rPr lang="en-GB" sz="2000" b="0" i="0" dirty="0">
                <a:solidFill>
                  <a:srgbClr val="1A1919"/>
                </a:solidFill>
                <a:effectLst/>
              </a:rPr>
              <a:t>Provides background and context of the organization in which</a:t>
            </a:r>
            <a:r>
              <a:rPr lang="en-GB" sz="2000" dirty="0">
                <a:solidFill>
                  <a:srgbClr val="1A1919"/>
                </a:solidFill>
              </a:rPr>
              <a:t> 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the cultural issues occurred, with detailed scenarios of cultural issues in the event</a:t>
            </a:r>
            <a:endParaRPr lang="en-GB" sz="2000" dirty="0">
              <a:solidFill>
                <a:srgbClr val="1A1919"/>
              </a:solidFill>
              <a:effectLst/>
            </a:endParaRPr>
          </a:p>
          <a:p>
            <a:r>
              <a:rPr lang="en-GB" sz="2000" dirty="0">
                <a:solidFill>
                  <a:srgbClr val="1A1919"/>
                </a:solidFill>
              </a:rPr>
              <a:t>E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xplains how and why the cultural issues came about, suggesting potential mitigation of each cultural issue, with specific actions</a:t>
            </a:r>
            <a:endParaRPr lang="en-GB" sz="2000" dirty="0">
              <a:solidFill>
                <a:srgbClr val="1A1919"/>
              </a:solidFill>
              <a:effectLst/>
            </a:endParaRPr>
          </a:p>
          <a:p>
            <a:r>
              <a:rPr lang="en-GB" sz="2000" b="0" i="0" dirty="0">
                <a:solidFill>
                  <a:srgbClr val="1A1919"/>
                </a:solidFill>
                <a:effectLst/>
              </a:rPr>
              <a:t>Identifies benefits of undertaking a cultural risk assessment prior to</a:t>
            </a:r>
            <a:r>
              <a:rPr lang="en-GB" sz="2000" dirty="0">
                <a:solidFill>
                  <a:srgbClr val="1A1919"/>
                </a:solidFill>
              </a:rPr>
              <a:t> 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and/or during the scenario</a:t>
            </a:r>
            <a:endParaRPr lang="en-GB" sz="2000" dirty="0">
              <a:solidFill>
                <a:srgbClr val="1A1919"/>
              </a:solidFill>
              <a:effectLst/>
            </a:endParaRPr>
          </a:p>
          <a:p>
            <a:r>
              <a:rPr lang="en-GB" sz="2000" dirty="0">
                <a:solidFill>
                  <a:srgbClr val="1A1919"/>
                </a:solidFill>
              </a:rPr>
              <a:t>M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ore than one cultural risk (intersectionality) in each scenario. Cultural risks include religious, ethnic, heritage, social,</a:t>
            </a:r>
            <a:r>
              <a:rPr lang="en-GB" sz="2000" dirty="0">
                <a:solidFill>
                  <a:srgbClr val="1A1919"/>
                </a:solidFill>
              </a:rPr>
              <a:t> </a:t>
            </a:r>
            <a:r>
              <a:rPr lang="en-GB" sz="2000" b="0" i="0" dirty="0">
                <a:solidFill>
                  <a:srgbClr val="1A1919"/>
                </a:solidFill>
                <a:effectLst/>
              </a:rPr>
              <a:t>ethical, language, dietary restrictions and requirements, dress codes, sal interaction, gender, sexuality, neurodiversity, local factors, and other aspects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5C80F-8B59-9C7B-32E0-1D4ECBDF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0665A4-B394-C339-127F-905D7B3B6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>
            <a:fillRect/>
          </a:stretch>
        </p:blipFill>
        <p:spPr>
          <a:xfrm>
            <a:off x="8234472" y="993587"/>
            <a:ext cx="3803798" cy="441251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43025A3-1B77-EF07-C84A-EFEE31C5E3A7}"/>
              </a:ext>
            </a:extLst>
          </p:cNvPr>
          <p:cNvSpPr/>
          <p:nvPr/>
        </p:nvSpPr>
        <p:spPr>
          <a:xfrm>
            <a:off x="2582481" y="136525"/>
            <a:ext cx="7027038" cy="673749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Part C</a:t>
            </a:r>
            <a:r>
              <a:rPr lang="en-GB" sz="4000" dirty="0"/>
              <a:t> summary</a:t>
            </a:r>
            <a:r>
              <a:rPr lang="en-US" sz="4000" dirty="0"/>
              <a:t>: Case Studies</a:t>
            </a:r>
          </a:p>
        </p:txBody>
      </p:sp>
    </p:spTree>
    <p:extLst>
      <p:ext uri="{BB962C8B-B14F-4D97-AF65-F5344CB8AC3E}">
        <p14:creationId xmlns:p14="http://schemas.microsoft.com/office/powerpoint/2010/main" val="4200729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4C3FA-B6DC-45BF-F310-C3B129DE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32D3F0-0296-B176-4895-1DE8385B75F9}"/>
              </a:ext>
            </a:extLst>
          </p:cNvPr>
          <p:cNvSpPr txBox="1"/>
          <p:nvPr/>
        </p:nvSpPr>
        <p:spPr>
          <a:xfrm>
            <a:off x="1336914" y="293560"/>
            <a:ext cx="10446773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700" b="1" i="0" dirty="0">
                <a:effectLst/>
                <a:latin typeface="Helvetica" pitchFamily="2" charset="0"/>
              </a:rPr>
              <a:t>Discussion questions</a:t>
            </a:r>
            <a:endParaRPr lang="en-GB" sz="2700" b="1" dirty="0"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1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Decide how you will read the book – will you work your way through each</a:t>
            </a: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section, chapter by chapter, or will you dip into different topics?</a:t>
            </a:r>
          </a:p>
          <a:p>
            <a:pPr>
              <a:buNone/>
            </a:pP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2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How will you use the case studies to enhance your own learning and development?</a:t>
            </a:r>
            <a:endParaRPr lang="en-GB" sz="2700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3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Think of two events that you have attended that would have benefitted from</a:t>
            </a: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 cultural risk assessment. You can use these as you read through the book to</a:t>
            </a: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ground your insights into developing your own awareness of cultural </a:t>
            </a:r>
            <a:r>
              <a:rPr lang="en-GB" sz="2700" b="0" i="0">
                <a:solidFill>
                  <a:srgbClr val="1A1919"/>
                </a:solidFill>
                <a:effectLst/>
                <a:latin typeface="Helvetica" pitchFamily="2" charset="0"/>
              </a:rPr>
              <a:t>risks.</a:t>
            </a:r>
            <a:endParaRPr lang="en-GB" sz="2700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4 Consider how you will engage with the questions at the end of each chapter and</a:t>
            </a:r>
            <a:r>
              <a:rPr lang="en-GB" sz="2700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case study – will you work on your own or with others?</a:t>
            </a:r>
            <a:endParaRPr lang="en-GB" sz="2700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644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Custom Design</vt:lpstr>
      <vt:lpstr>PowerPoint Presentation</vt:lpstr>
      <vt:lpstr>PowerPoint Presentation</vt:lpstr>
      <vt:lpstr>PowerPoint Presentation</vt:lpstr>
      <vt:lpstr>Chapter 1 summary: Introduction Ruth Dowson &amp; Bernadette Albert</vt:lpstr>
      <vt:lpstr>Rationale for the book</vt:lpstr>
      <vt:lpstr>Origins of the cultural risk assessment</vt:lpstr>
      <vt:lpstr>Based on empirical research that…</vt:lpstr>
      <vt:lpstr>Development from teaching </vt:lpstr>
      <vt:lpstr>Risk assessment – recap </vt:lpstr>
      <vt:lpstr>Outcomes of CRA and CIERA</vt:lpstr>
      <vt:lpstr>Chapter 2 summary: Rationale, scope and background of cultural risk assessment and CIERA  Ruth Dowson &amp; Bernadette Albert</vt:lpstr>
      <vt:lpstr>Chapter 3 summary: Cultural risk - EEDI and bias  Bernadette Albert</vt:lpstr>
      <vt:lpstr>Chapter 4 summary: The science of inclusion and inclusivity Bernadette Albert &amp; Ruth Dowson</vt:lpstr>
      <vt:lpstr>Chapter 5 summary: Culture Bernadette Albert </vt:lpstr>
      <vt:lpstr>Chapter 6 summary: Theories and frameworks  Bernadette Albert</vt:lpstr>
      <vt:lpstr>Chapter 7 summary: Cultural Intelligence (CQ). Bernadette Albert &amp; Ruth Dowson</vt:lpstr>
      <vt:lpstr>Chapter 8 summary: The Cultural Risk Assessment and the Cultural Inclusivity and Equity Risk Assessment Bernadette Albert</vt:lpstr>
      <vt:lpstr>Chapter 9 summary: Activating theory – England and Wales Cricket Board  Ruth Dowson &amp; Bernadette Albert</vt:lpstr>
      <vt:lpstr>Chapter 10 summary: Managing organisational risk – Integrating cultural risk awareness into corporate governance.  Rachel Lomax &amp; Dan Lomax</vt:lpstr>
      <vt:lpstr>Chapter 11 summary: Comparing faith in cultural contexts – in sacred spaces and on the dancefloor.  Gavin Mart, Ruth Dowson &amp; Dan Lomax</vt:lpstr>
      <vt:lpstr>Chapter 12 summary: Activating theory – Action research with faith leaders for the British Ritual Innovation under COVID-19 project.                       Ruth Dowson &amp; Bernadette Albert </vt:lpstr>
      <vt:lpstr>Chapter 13 summary: Between the lines –  Conversations in context – a dialogical exploration.  Bernadette Albert &amp; Alister Albert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11</cp:revision>
  <dcterms:created xsi:type="dcterms:W3CDTF">2026-03-17T13:44:53Z</dcterms:created>
  <dcterms:modified xsi:type="dcterms:W3CDTF">2026-05-06T10:15:34Z</dcterms:modified>
</cp:coreProperties>
</file>